
<file path=[Content_Types].xml><?xml version="1.0" encoding="utf-8"?>
<Types xmlns="http://schemas.openxmlformats.org/package/2006/content-types">
  <Default Extension="img" ContentType="image/jpeg"/>
  <Default Extension="jfif" ContentType="image/jpeg"/>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9"/>
  </p:notesMasterIdLst>
  <p:handoutMasterIdLst>
    <p:handoutMasterId r:id="rId30"/>
  </p:handoutMasterIdLst>
  <p:sldIdLst>
    <p:sldId id="360" r:id="rId5"/>
    <p:sldId id="265" r:id="rId6"/>
    <p:sldId id="261" r:id="rId7"/>
    <p:sldId id="326" r:id="rId8"/>
    <p:sldId id="361" r:id="rId9"/>
    <p:sldId id="368" r:id="rId10"/>
    <p:sldId id="365" r:id="rId11"/>
    <p:sldId id="369" r:id="rId12"/>
    <p:sldId id="383" r:id="rId13"/>
    <p:sldId id="371" r:id="rId14"/>
    <p:sldId id="374" r:id="rId15"/>
    <p:sldId id="373" r:id="rId16"/>
    <p:sldId id="366" r:id="rId17"/>
    <p:sldId id="375" r:id="rId18"/>
    <p:sldId id="376" r:id="rId19"/>
    <p:sldId id="377" r:id="rId20"/>
    <p:sldId id="367" r:id="rId21"/>
    <p:sldId id="356" r:id="rId22"/>
    <p:sldId id="382" r:id="rId23"/>
    <p:sldId id="379" r:id="rId24"/>
    <p:sldId id="381" r:id="rId25"/>
    <p:sldId id="353" r:id="rId26"/>
    <p:sldId id="351" r:id="rId27"/>
    <p:sldId id="32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A10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3725" autoAdjust="0"/>
  </p:normalViewPr>
  <p:slideViewPr>
    <p:cSldViewPr snapToGrid="0" showGuides="1">
      <p:cViewPr varScale="1">
        <p:scale>
          <a:sx n="87" d="100"/>
          <a:sy n="87" d="100"/>
        </p:scale>
        <p:origin x="120" y="24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4/29/2021</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dirty="0"/>
          </a:p>
        </p:txBody>
      </p:sp>
    </p:spTree>
    <p:extLst>
      <p:ext uri="{BB962C8B-B14F-4D97-AF65-F5344CB8AC3E}">
        <p14:creationId xmlns:p14="http://schemas.microsoft.com/office/powerpoint/2010/main" val="25138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1509729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17</a:t>
            </a:fld>
            <a:endParaRPr lang="en-US" dirty="0"/>
          </a:p>
        </p:txBody>
      </p:sp>
    </p:spTree>
    <p:extLst>
      <p:ext uri="{BB962C8B-B14F-4D97-AF65-F5344CB8AC3E}">
        <p14:creationId xmlns:p14="http://schemas.microsoft.com/office/powerpoint/2010/main" val="398792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24</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altLang="zh-CN"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ltLang="zh-CN"/>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ltLang="zh-CN"/>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altLang="zh-CN"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ltLang="zh-CN"/>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ltLang="zh-CN"/>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ltLang="zh-CN"/>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ltLang="zh-CN"/>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ltLang="zh-CN"/>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ltLang="zh-CN"/>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ltLang="zh-CN"/>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ltLang="zh-CN"/>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altLang="zh-CN"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altLang="zh-CN"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ltLang="zh-CN"/>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ltLang="zh-CN"/>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ltLang="zh-CN"/>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ltLang="zh-CN"/>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ltLang="zh-CN"/>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ltLang="zh-CN"/>
              <a:t>Click icon to add picture</a:t>
            </a:r>
            <a:endParaRPr lang="en-US"/>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ltLang="zh-CN"/>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saaa.org/kc/cropbiotechupdate/article/default.asp?ID=1773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radient_descent" TargetMode="External"/><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hyperlink" Target="https://creativecommons.org/licenses/by-sa/3.0/" TargetMode="Externa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zh/%E6%A9%A1%E6%A0%91%E5%8F%B6%E5%AD%90-%E7%A7%8B%E5%AD%A3-%E7%A7%8B%E5%A4%A9%E7%9A%84%E8%90%BD%E5%8F%B6-%E5%8F%B6%E5%AD%90-10-%E6%9C%88-%E4%B8%B0%E5%AF%8C%E5%A4%9A%E5%BD%A9-%E9%87%91%E8%89%B2%E7%9A%84%E7%A7%8B%E5%A4%A9-1765855/" TargetMode="External"/><Relationship Id="rId2" Type="http://schemas.openxmlformats.org/officeDocument/2006/relationships/image" Target="../media/image17.jpg"/><Relationship Id="rId1" Type="http://schemas.openxmlformats.org/officeDocument/2006/relationships/slideLayout" Target="../slideLayouts/slideLayout11.xm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zh-cn/photo/2131784/" TargetMode="External"/><Relationship Id="rId7" Type="http://schemas.openxmlformats.org/officeDocument/2006/relationships/hyperlink" Target="https://www.hippopx.com/zh/autumn-trees-color-leaves-colorful-landscape-golden-autumn-183592" TargetMode="External"/><Relationship Id="rId2" Type="http://schemas.openxmlformats.org/officeDocument/2006/relationships/image" Target="../media/image18.jpg"/><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hyperlink" Target="https://pxhere.com/zh/photo/556437" TargetMode="Externa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thebluediamondgallery.com/handwriting/d/data.html" TargetMode="External"/><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gadgetsin.com/mikes-computer-case-built-with-lego-bricks.htm" TargetMode="External"/><Relationship Id="rId7" Type="http://schemas.openxmlformats.org/officeDocument/2006/relationships/hyperlink" Target="https://pc-gaming.it/asus-geforce-rtx-2080-rog-strix-oc-recensione/" TargetMode="External"/><Relationship Id="rId2" Type="http://schemas.openxmlformats.org/officeDocument/2006/relationships/image" Target="../media/image22.jpg"/><Relationship Id="rId1" Type="http://schemas.openxmlformats.org/officeDocument/2006/relationships/slideLayout" Target="../slideLayouts/slideLayout10.xml"/><Relationship Id="rId6" Type="http://schemas.openxmlformats.org/officeDocument/2006/relationships/image" Target="../media/image24.jpg"/><Relationship Id="rId5" Type="http://schemas.openxmlformats.org/officeDocument/2006/relationships/hyperlink" Target="https://commons.wikimedia.org/wiki/File:Pytorch_logo.png"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www.thebluediamondgallery.com/handwriting/p/procedure.html" TargetMode="External"/><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mmons.wikimedia.org/wiki/File:Ornamental_Cassava_(Manihot_esculenta).jpg" TargetMode="External"/><Relationship Id="rId5" Type="http://schemas.openxmlformats.org/officeDocument/2006/relationships/image" Target="../media/image3.jpg"/><Relationship Id="rId4" Type="http://schemas.openxmlformats.org/officeDocument/2006/relationships/hyperlink" Target="https://www.flickr.com/photos/silkebaron/25456404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gears-team-together-function-drive-1059756/" TargetMode="External"/><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NP_Cassava_(5867706858).jpg" TargetMode="External"/><Relationship Id="rId2" Type="http://schemas.openxmlformats.org/officeDocument/2006/relationships/image" Target="../media/image33.jpg"/><Relationship Id="rId1" Type="http://schemas.openxmlformats.org/officeDocument/2006/relationships/slideLayout" Target="../slideLayouts/slideLayout12.xml"/><Relationship Id="rId5" Type="http://schemas.openxmlformats.org/officeDocument/2006/relationships/hyperlink" Target="https://scherlund.blogspot.com/2019/09/what-exactly-is-deep-learning-how-does.html" TargetMode="External"/><Relationship Id="rId4" Type="http://schemas.openxmlformats.org/officeDocument/2006/relationships/image" Target="../media/image34.web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flickr.com/photos/dmahendra/374513815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fif"/><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iita-media-library/9349766409" TargetMode="External"/><Relationship Id="rId7"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hyperlink" Target="https://www.cabi.org/isc/datasheet/17107" TargetMode="External"/><Relationship Id="rId4" Type="http://schemas.openxmlformats.org/officeDocument/2006/relationships/image" Target="../media/image9.im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74066526@N04/6687159605" TargetMode="External"/><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stats.stackexchange.com/questions/279292/non-convex-loss-function" TargetMode="External"/><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hyperlink" Target="https://stackoverflow.com/questions/47377222/cross-entropy-function-python"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7650" b="7650"/>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altLang="zh-CN" sz="2400" b="0" i="0" dirty="0">
                <a:effectLst/>
                <a:latin typeface="Arial" panose="020B0604020202020204" pitchFamily="34" charset="0"/>
              </a:rPr>
              <a:t>Identify Type of Disease from Image of Cassava Leaves with Deep Learning Methods</a:t>
            </a:r>
            <a:endParaRPr lang="en-US" sz="2400"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normAutofit fontScale="62500" lnSpcReduction="20000"/>
          </a:bodyPr>
          <a:lstStyle/>
          <a:p>
            <a:r>
              <a:rPr lang="en-US" dirty="0"/>
              <a:t>Hanlin Tang, </a:t>
            </a:r>
            <a:r>
              <a:rPr lang="en-US" dirty="0" err="1"/>
              <a:t>Yuechuan</a:t>
            </a:r>
            <a:r>
              <a:rPr lang="en-US" dirty="0"/>
              <a:t> Chen, Hua Tong</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A7B545EC-69FF-45B1-B649-73FBF199BDCA}"/>
              </a:ext>
            </a:extLst>
          </p:cNvPr>
          <p:cNvSpPr txBox="1"/>
          <p:nvPr/>
        </p:nvSpPr>
        <p:spPr>
          <a:xfrm>
            <a:off x="1524" y="6858000"/>
            <a:ext cx="12188952" cy="230832"/>
          </a:xfrm>
          <a:prstGeom prst="rect">
            <a:avLst/>
          </a:prstGeom>
          <a:noFill/>
        </p:spPr>
        <p:txBody>
          <a:bodyPr wrap="square" rtlCol="0">
            <a:spAutoFit/>
          </a:bodyPr>
          <a:lstStyle/>
          <a:p>
            <a:r>
              <a:rPr lang="zh-CN" altLang="en-US" sz="900">
                <a:hlinkClick r:id="rId3" tooltip="http://www.isaaa.org/kc/cropbiotechupdate/article/default.asp?ID=17732"/>
              </a:rPr>
              <a:t>This Photo</a:t>
            </a:r>
            <a:r>
              <a:rPr lang="zh-CN" altLang="en-US" sz="900"/>
              <a:t> by Unknown Author is licensed under </a:t>
            </a:r>
            <a:r>
              <a:rPr lang="zh-CN" altLang="en-US" sz="900">
                <a:hlinkClick r:id="rId4" tooltip="https://creativecommons.org/licenses/by-nc-nd/3.0/"/>
              </a:rPr>
              <a:t>CC BY-NC-ND</a:t>
            </a:r>
            <a:endParaRPr lang="zh-CN" altLang="en-US" sz="90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7376" b="7376"/>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30" name="Freeform: Shape 2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2" name="Freeform: Shape 31">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文本框 5">
            <a:extLst>
              <a:ext uri="{FF2B5EF4-FFF2-40B4-BE49-F238E27FC236}">
                <a16:creationId xmlns:a16="http://schemas.microsoft.com/office/drawing/2014/main" id="{495B6FA7-4000-4767-9857-F2268B0AC207}"/>
              </a:ext>
            </a:extLst>
          </p:cNvPr>
          <p:cNvSpPr txBox="1"/>
          <p:nvPr/>
        </p:nvSpPr>
        <p:spPr>
          <a:xfrm>
            <a:off x="899670" y="83533"/>
            <a:ext cx="4780129" cy="1639888"/>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a:lnSpc>
                <a:spcPct val="130000"/>
              </a:lnSpc>
              <a:spcBef>
                <a:spcPct val="0"/>
              </a:spcBef>
              <a:spcAft>
                <a:spcPts val="600"/>
              </a:spcAft>
            </a:pPr>
            <a:r>
              <a:rPr lang="en-US" altLang="zh-CN" dirty="0"/>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849643" y="2637674"/>
            <a:ext cx="5368525" cy="3651250"/>
          </a:xfrm>
          <a:prstGeom prst="rect">
            <a:avLst/>
          </a:prstGeom>
        </p:spPr>
        <p:txBody>
          <a:bodyPr vert="horz" lIns="109728" tIns="109728" rIns="109728" bIns="91440" rtlCol="0">
            <a:normAutofit/>
          </a:bodyPr>
          <a:lstStyle/>
          <a:p>
            <a:pPr>
              <a:lnSpc>
                <a:spcPct val="140000"/>
              </a:lnSpc>
              <a:spcBef>
                <a:spcPts val="930"/>
              </a:spcBef>
              <a:buFont typeface="Corbel" panose="020B0503020204020204" pitchFamily="34" charset="0"/>
            </a:pPr>
            <a:r>
              <a:rPr lang="en-US" altLang="zh-CN" b="0" i="0" spc="150" dirty="0">
                <a:solidFill>
                  <a:schemeClr val="tx1">
                    <a:lumMod val="75000"/>
                    <a:lumOff val="25000"/>
                  </a:schemeClr>
                </a:solidFill>
                <a:effectLst/>
              </a:rPr>
              <a:t>Originally referred to the optimizing strategy that update parameters for each single sample. </a:t>
            </a:r>
            <a:endParaRPr lang="en-US" altLang="zh-CN" spc="150" dirty="0">
              <a:solidFill>
                <a:schemeClr val="tx1">
                  <a:lumMod val="75000"/>
                  <a:lumOff val="25000"/>
                </a:schemeClr>
              </a:solidFill>
            </a:endParaRPr>
          </a:p>
          <a:p>
            <a:pPr>
              <a:lnSpc>
                <a:spcPct val="140000"/>
              </a:lnSpc>
              <a:spcBef>
                <a:spcPts val="930"/>
              </a:spcBef>
              <a:buFont typeface="Corbel" panose="020B0503020204020204" pitchFamily="34" charset="0"/>
            </a:pPr>
            <a:r>
              <a:rPr lang="en-US" altLang="zh-CN" spc="150" dirty="0">
                <a:solidFill>
                  <a:schemeClr val="tx1">
                    <a:lumMod val="75000"/>
                    <a:lumOff val="25000"/>
                  </a:schemeClr>
                </a:solidFill>
              </a:rPr>
              <a:t>Nowadays it is more often referred to the mini-batch gradient descent, which take a mini-batch instead of single sample.</a:t>
            </a:r>
          </a:p>
        </p:txBody>
      </p:sp>
      <p:sp>
        <p:nvSpPr>
          <p:cNvPr id="8" name="文本框 7">
            <a:extLst>
              <a:ext uri="{FF2B5EF4-FFF2-40B4-BE49-F238E27FC236}">
                <a16:creationId xmlns:a16="http://schemas.microsoft.com/office/drawing/2014/main" id="{8D75AB15-796D-4865-90C0-C432477ABD58}"/>
              </a:ext>
            </a:extLst>
          </p:cNvPr>
          <p:cNvSpPr txBox="1"/>
          <p:nvPr/>
        </p:nvSpPr>
        <p:spPr>
          <a:xfrm>
            <a:off x="849643" y="2028315"/>
            <a:ext cx="5066415" cy="461665"/>
          </a:xfrm>
          <a:prstGeom prst="rect">
            <a:avLst/>
          </a:prstGeom>
          <a:noFill/>
        </p:spPr>
        <p:txBody>
          <a:bodyPr wrap="square" rtlCol="0">
            <a:spAutoFit/>
          </a:bodyPr>
          <a:lstStyle/>
          <a:p>
            <a:pPr>
              <a:spcAft>
                <a:spcPts val="600"/>
              </a:spcAft>
            </a:pPr>
            <a:r>
              <a:rPr lang="en-US" altLang="zh-CN" sz="2400" b="0" i="0" spc="150" dirty="0">
                <a:solidFill>
                  <a:schemeClr val="tx1">
                    <a:lumMod val="75000"/>
                    <a:lumOff val="25000"/>
                  </a:schemeClr>
                </a:solidFill>
                <a:effectLst/>
              </a:rPr>
              <a:t>Stochastic gradient descent</a:t>
            </a:r>
            <a:endParaRPr lang="zh-CN" altLang="en-US" sz="24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www.openfootage.net/timelapse-growing-grass-close-up/">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zh-CN" altLang="en-US" sz="700">
              <a:solidFill>
                <a:srgbClr val="FFFFFF"/>
              </a:solidFill>
            </a:endParaRPr>
          </a:p>
        </p:txBody>
      </p:sp>
      <p:sp>
        <p:nvSpPr>
          <p:cNvPr id="2" name="TextBox 1">
            <a:extLst>
              <a:ext uri="{FF2B5EF4-FFF2-40B4-BE49-F238E27FC236}">
                <a16:creationId xmlns:a16="http://schemas.microsoft.com/office/drawing/2014/main" id="{6D369FFF-481D-472A-9CE1-092C651E2689}"/>
              </a:ext>
            </a:extLst>
          </p:cNvPr>
          <p:cNvSpPr txBox="1"/>
          <p:nvPr/>
        </p:nvSpPr>
        <p:spPr>
          <a:xfrm>
            <a:off x="4691118" y="6858000"/>
            <a:ext cx="7500882" cy="230832"/>
          </a:xfrm>
          <a:prstGeom prst="rect">
            <a:avLst/>
          </a:prstGeom>
          <a:noFill/>
        </p:spPr>
        <p:txBody>
          <a:bodyPr wrap="square" rtlCol="0">
            <a:spAutoFit/>
          </a:bodyPr>
          <a:lstStyle/>
          <a:p>
            <a:r>
              <a:rPr lang="zh-CN" altLang="en-US" sz="900">
                <a:hlinkClick r:id="rId3" tooltip="https://en.wikipedia.org/wiki/Gradient_descent"/>
              </a:rPr>
              <a:t>This Photo</a:t>
            </a:r>
            <a:r>
              <a:rPr lang="zh-CN" altLang="en-US" sz="900"/>
              <a:t> by Unknown Author is licensed under </a:t>
            </a:r>
            <a:r>
              <a:rPr lang="zh-CN" altLang="en-US" sz="900">
                <a:hlinkClick r:id="rId6" tooltip="https://creativecommons.org/licenses/by-sa/3.0/"/>
              </a:rPr>
              <a:t>CC BY-SA</a:t>
            </a:r>
            <a:endParaRPr lang="zh-CN" altLang="en-US" sz="900"/>
          </a:p>
        </p:txBody>
      </p:sp>
    </p:spTree>
    <p:extLst>
      <p:ext uri="{BB962C8B-B14F-4D97-AF65-F5344CB8AC3E}">
        <p14:creationId xmlns:p14="http://schemas.microsoft.com/office/powerpoint/2010/main" val="100232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r="-1" b="24980"/>
          <a:stretch/>
        </p:blipFill>
        <p:spPr>
          <a:xfrm>
            <a:off x="1524" y="10"/>
            <a:ext cx="12188952" cy="6857990"/>
          </a:xfrm>
          <a:prstGeom prst="rect">
            <a:avLst/>
          </a:prstGeom>
        </p:spPr>
      </p:pic>
      <p:sp>
        <p:nvSpPr>
          <p:cNvPr id="43" name="Freeform: Shape 4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框 5">
            <a:extLst>
              <a:ext uri="{FF2B5EF4-FFF2-40B4-BE49-F238E27FC236}">
                <a16:creationId xmlns:a16="http://schemas.microsoft.com/office/drawing/2014/main" id="{495B6FA7-4000-4767-9857-F2268B0AC207}"/>
              </a:ext>
            </a:extLst>
          </p:cNvPr>
          <p:cNvSpPr txBox="1"/>
          <p:nvPr/>
        </p:nvSpPr>
        <p:spPr>
          <a:xfrm>
            <a:off x="3998513" y="-73245"/>
            <a:ext cx="7340048" cy="1651054"/>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marL="0" marR="0" lvl="0" indent="0" fontAlgn="auto">
              <a:lnSpc>
                <a:spcPct val="130000"/>
              </a:lnSpc>
              <a:spcBef>
                <a:spcPct val="0"/>
              </a:spcBef>
              <a:spcAft>
                <a:spcPts val="600"/>
              </a:spcAft>
              <a:buClrTx/>
              <a:buSzTx/>
              <a:tabLst/>
              <a:defRPr/>
            </a:pPr>
            <a:r>
              <a:rPr kumimoji="0" lang="en-US" altLang="zh-CN" i="0" u="none" strike="noStrike" cap="none" normalizeH="0" noProof="0" dirty="0">
                <a:ln>
                  <a:noFill/>
                </a:ln>
                <a:effectLst/>
                <a:uLnTx/>
                <a:uFillTx/>
              </a:rPr>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2245932" y="2775004"/>
            <a:ext cx="7340048" cy="3189233"/>
          </a:xfrm>
          <a:prstGeom prst="rect">
            <a:avLst/>
          </a:prstGeom>
        </p:spPr>
        <p:txBody>
          <a:bodyPr vert="horz" lIns="109728" tIns="109728" rIns="109728" bIns="91440" rtlCol="0">
            <a:normAutofit/>
          </a:bodyPr>
          <a:lstStyle/>
          <a:p>
            <a:pPr>
              <a:lnSpc>
                <a:spcPct val="130000"/>
              </a:lnSpc>
              <a:spcBef>
                <a:spcPts val="930"/>
              </a:spcBef>
              <a:buFont typeface="Corbel" panose="020B0503020204020204" pitchFamily="34" charset="0"/>
            </a:pPr>
            <a:r>
              <a:rPr lang="en-US" altLang="zh-CN" sz="1500" spc="150" dirty="0">
                <a:solidFill>
                  <a:schemeClr val="tx1">
                    <a:lumMod val="75000"/>
                    <a:lumOff val="25000"/>
                  </a:schemeClr>
                </a:solidFill>
              </a:rPr>
              <a:t>Algorithm for first-order gradient-based optimization of stochastic objective functions, based on adaptive estimates of lower-order moments.</a:t>
            </a:r>
          </a:p>
          <a:p>
            <a:pPr>
              <a:lnSpc>
                <a:spcPct val="130000"/>
              </a:lnSpc>
              <a:spcBef>
                <a:spcPts val="930"/>
              </a:spcBef>
              <a:buFont typeface="Corbel" panose="020B0503020204020204" pitchFamily="34" charset="0"/>
            </a:pPr>
            <a:r>
              <a:rPr lang="en-US" altLang="zh-CN" sz="1500" spc="150" dirty="0">
                <a:solidFill>
                  <a:schemeClr val="tx1">
                    <a:lumMod val="75000"/>
                    <a:lumOff val="25000"/>
                  </a:schemeClr>
                </a:solidFill>
              </a:rPr>
              <a:t>The method is straightforward to implement, is computationally efficient, has little memory requirements, is invariant to diagonal rescaling of the gradients, and is well suited for problems that are large in terms of data and/or parameters.</a:t>
            </a:r>
          </a:p>
        </p:txBody>
      </p:sp>
      <p:sp>
        <p:nvSpPr>
          <p:cNvPr id="8" name="文本框 7">
            <a:extLst>
              <a:ext uri="{FF2B5EF4-FFF2-40B4-BE49-F238E27FC236}">
                <a16:creationId xmlns:a16="http://schemas.microsoft.com/office/drawing/2014/main" id="{8D75AB15-796D-4865-90C0-C432477ABD58}"/>
              </a:ext>
            </a:extLst>
          </p:cNvPr>
          <p:cNvSpPr txBox="1"/>
          <p:nvPr/>
        </p:nvSpPr>
        <p:spPr>
          <a:xfrm>
            <a:off x="2283149" y="1975216"/>
            <a:ext cx="6909747" cy="461665"/>
          </a:xfrm>
          <a:prstGeom prst="rect">
            <a:avLst/>
          </a:prstGeom>
          <a:noFill/>
        </p:spPr>
        <p:txBody>
          <a:bodyPr wrap="square" rtlCol="0">
            <a:spAutoFit/>
          </a:bodyPr>
          <a:lstStyle/>
          <a:p>
            <a:pPr>
              <a:spcAft>
                <a:spcPts val="600"/>
              </a:spcAft>
            </a:pPr>
            <a:r>
              <a:rPr lang="en-US" altLang="zh-CN" sz="2400" spc="150" dirty="0">
                <a:solidFill>
                  <a:schemeClr val="tx1">
                    <a:lumMod val="75000"/>
                    <a:lumOff val="25000"/>
                  </a:schemeClr>
                </a:solidFill>
              </a:rPr>
              <a:t>Adaptive Moment </a:t>
            </a:r>
            <a:r>
              <a:rPr lang="en-US" altLang="zh-CN" sz="2400" spc="150" dirty="0" err="1">
                <a:solidFill>
                  <a:schemeClr val="tx1">
                    <a:lumMod val="75000"/>
                    <a:lumOff val="25000"/>
                  </a:schemeClr>
                </a:solidFill>
              </a:rPr>
              <a:t>Estimationan</a:t>
            </a:r>
            <a:r>
              <a:rPr lang="en-US" altLang="zh-CN" sz="2400" spc="150" dirty="0">
                <a:solidFill>
                  <a:schemeClr val="tx1">
                    <a:lumMod val="75000"/>
                    <a:lumOff val="25000"/>
                  </a:schemeClr>
                </a:solidFill>
              </a:rPr>
              <a:t> (Adam)</a:t>
            </a:r>
            <a:endParaRPr lang="zh-CN" altLang="en-US" sz="24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marL="0" marR="0" lvl="0" indent="0" algn="r" defTabSz="914400" rtl="0" eaLnBrk="1" fontAlgn="auto" latinLnBrk="0" hangingPunct="1">
              <a:spcBef>
                <a:spcPts val="0"/>
              </a:spcBef>
              <a:spcAft>
                <a:spcPts val="600"/>
              </a:spcAft>
              <a:buClrTx/>
              <a:buSzTx/>
              <a:buFontTx/>
              <a:buNone/>
              <a:tabLst/>
              <a:defRPr/>
            </a:pPr>
            <a:r>
              <a:rPr kumimoji="0" lang="zh-CN" altLang="en-US" sz="700" b="0" i="0" u="none" strike="noStrike" kern="1200" cap="none" spc="0" normalizeH="0" baseline="0" noProof="0">
                <a:ln>
                  <a:noFill/>
                </a:ln>
                <a:solidFill>
                  <a:srgbClr val="FFFFFF"/>
                </a:solidFill>
                <a:effectLst/>
                <a:uLnTx/>
                <a:uFillTx/>
                <a:hlinkClick r:id="rId4" tooltip="https://www.openfootage.net/timelapse-growing-grass-close-up/">
                  <a:extLst>
                    <a:ext uri="{A12FA001-AC4F-418D-AE19-62706E023703}">
                      <ahyp:hlinkClr xmlns:ahyp="http://schemas.microsoft.com/office/drawing/2018/hyperlinkcolor" val="tx"/>
                    </a:ext>
                  </a:extLst>
                </a:hlinkClick>
              </a:rPr>
              <a:t>此照片</a:t>
            </a:r>
            <a:r>
              <a:rPr kumimoji="0" lang="zh-CN" altLang="en-US" sz="700" b="0" i="0" u="none" strike="noStrike" kern="1200" cap="none" spc="0" normalizeH="0" baseline="0" noProof="0">
                <a:ln>
                  <a:noFill/>
                </a:ln>
                <a:solidFill>
                  <a:srgbClr val="FFFFFF"/>
                </a:solidFill>
                <a:effectLst/>
                <a:uLnTx/>
                <a:uFillTx/>
              </a:rPr>
              <a:t>，作者: 未知作者，许可证: </a:t>
            </a:r>
            <a:r>
              <a:rPr kumimoji="0" lang="zh-CN" altLang="en-US" sz="700" b="0" i="0" u="none" strike="noStrike" kern="1200" cap="none" spc="0" normalizeH="0" baseline="0" noProof="0">
                <a:ln>
                  <a:noFill/>
                </a:ln>
                <a:solidFill>
                  <a:srgbClr val="FFFFFF"/>
                </a:solidFill>
                <a:effectLst/>
                <a:uLnTx/>
                <a:uFillTx/>
                <a:hlinkClick r:id="rId5" tooltip="https://creativecommons.org/licenses/by-nc-nd/3.0/">
                  <a:extLst>
                    <a:ext uri="{A12FA001-AC4F-418D-AE19-62706E023703}">
                      <ahyp:hlinkClr xmlns:ahyp="http://schemas.microsoft.com/office/drawing/2018/hyperlinkcolor" val="tx"/>
                    </a:ext>
                  </a:extLst>
                </a:hlinkClick>
              </a:rPr>
              <a:t>CC BY-NC-ND</a:t>
            </a:r>
            <a:endParaRPr kumimoji="0" lang="zh-CN" altLang="en-US" sz="700"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664159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5D200825-E8EB-48AD-A6C3-50A5D5B5B108}"/>
              </a:ext>
            </a:extLst>
          </p:cNvPr>
          <p:cNvSpPr>
            <a:spLocks noGrp="1"/>
          </p:cNvSpPr>
          <p:nvPr>
            <p:ph type="title"/>
          </p:nvPr>
        </p:nvSpPr>
        <p:spPr>
          <a:xfrm>
            <a:off x="6301382" y="479876"/>
            <a:ext cx="4917906" cy="908222"/>
          </a:xfrm>
        </p:spPr>
        <p:txBody>
          <a:bodyPr>
            <a:normAutofit fontScale="90000"/>
          </a:bodyPr>
          <a:lstStyle/>
          <a:p>
            <a:br>
              <a:rPr lang="en-US" altLang="zh-CN" dirty="0"/>
            </a:br>
            <a:br>
              <a:rPr lang="en-US" altLang="zh-CN" dirty="0"/>
            </a:br>
            <a:r>
              <a:rPr lang="en-US" altLang="zh-CN" dirty="0"/>
              <a:t>Optimizing</a:t>
            </a:r>
            <a:br>
              <a:rPr lang="en-US" altLang="zh-CN" dirty="0"/>
            </a:br>
            <a:endParaRPr lang="zh-CN" altLang="en-US" sz="2800" b="0" dirty="0">
              <a:solidFill>
                <a:schemeClr val="tx1"/>
              </a:solidFill>
              <a:latin typeface="Arial" panose="020B0604020202020204" pitchFamily="34" charset="0"/>
              <a:ea typeface="+mn-ea"/>
              <a:cs typeface="+mn-cs"/>
            </a:endParaRPr>
          </a:p>
        </p:txBody>
      </p:sp>
      <p:pic>
        <p:nvPicPr>
          <p:cNvPr id="19" name="图片占位符 18">
            <a:extLst>
              <a:ext uri="{FF2B5EF4-FFF2-40B4-BE49-F238E27FC236}">
                <a16:creationId xmlns:a16="http://schemas.microsoft.com/office/drawing/2014/main" id="{D7C78B02-015F-4BDC-A8B3-61C146189D5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4225" r="24225"/>
          <a:stretch/>
        </p:blipFill>
        <p:spPr>
          <a:xfrm>
            <a:off x="0" y="0"/>
            <a:ext cx="2454053" cy="3175473"/>
          </a:xfrm>
        </p:spPr>
      </p:pic>
      <p:pic>
        <p:nvPicPr>
          <p:cNvPr id="21" name="图片占位符 20">
            <a:extLst>
              <a:ext uri="{FF2B5EF4-FFF2-40B4-BE49-F238E27FC236}">
                <a16:creationId xmlns:a16="http://schemas.microsoft.com/office/drawing/2014/main" id="{35A8D014-4451-49AC-9CA2-C3129EFFD22A}"/>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5598" r="15598"/>
          <a:stretch/>
        </p:blipFill>
        <p:spPr>
          <a:xfrm>
            <a:off x="3297583" y="1237408"/>
            <a:ext cx="2233692" cy="2164296"/>
          </a:xfrm>
        </p:spPr>
      </p:pic>
      <p:pic>
        <p:nvPicPr>
          <p:cNvPr id="23" name="图片占位符 22">
            <a:extLst>
              <a:ext uri="{FF2B5EF4-FFF2-40B4-BE49-F238E27FC236}">
                <a16:creationId xmlns:a16="http://schemas.microsoft.com/office/drawing/2014/main" id="{739C56BE-8161-4952-8D43-013ABD354E60}"/>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13734" r="13734"/>
          <a:stretch/>
        </p:blipFill>
        <p:spPr>
          <a:xfrm>
            <a:off x="654202" y="4007060"/>
            <a:ext cx="3444873" cy="2850940"/>
          </a:xfrm>
        </p:spPr>
      </p:pic>
      <p:sp>
        <p:nvSpPr>
          <p:cNvPr id="14" name="内容占位符 13">
            <a:extLst>
              <a:ext uri="{FF2B5EF4-FFF2-40B4-BE49-F238E27FC236}">
                <a16:creationId xmlns:a16="http://schemas.microsoft.com/office/drawing/2014/main" id="{D623C19E-7F29-4867-96A7-A424B9733687}"/>
              </a:ext>
            </a:extLst>
          </p:cNvPr>
          <p:cNvSpPr>
            <a:spLocks noGrp="1"/>
          </p:cNvSpPr>
          <p:nvPr>
            <p:ph idx="1"/>
          </p:nvPr>
        </p:nvSpPr>
        <p:spPr/>
        <p:txBody>
          <a:bodyPr>
            <a:normAutofit fontScale="92500" lnSpcReduction="20000"/>
          </a:bodyPr>
          <a:lstStyle/>
          <a:p>
            <a:r>
              <a:rPr lang="en-US" altLang="zh-CN" b="0" i="0" dirty="0">
                <a:effectLst/>
                <a:latin typeface="Arial" panose="020B0604020202020204" pitchFamily="34" charset="0"/>
              </a:rPr>
              <a:t>Early stopping, as the name stating, is to stop training earlier than our pre-determined epoch number. There are many criteria for doing early stopping, while most of them are based on the validation accuracy.</a:t>
            </a:r>
          </a:p>
          <a:p>
            <a:r>
              <a:rPr lang="en-US" altLang="zh-CN" dirty="0">
                <a:latin typeface="Arial" panose="020B0604020202020204" pitchFamily="34" charset="0"/>
              </a:rPr>
              <a:t>W</a:t>
            </a:r>
            <a:r>
              <a:rPr lang="en-US" altLang="zh-CN" b="0" i="0" dirty="0">
                <a:effectLst/>
                <a:latin typeface="Arial" panose="020B0604020202020204" pitchFamily="34" charset="0"/>
              </a:rPr>
              <a:t>e designed such an early stopping strategy: </a:t>
            </a:r>
            <a:r>
              <a:rPr lang="en-US" altLang="zh-CN" dirty="0">
                <a:latin typeface="Arial" panose="020B0604020202020204" pitchFamily="34" charset="0"/>
              </a:rPr>
              <a:t>“</a:t>
            </a:r>
            <a:r>
              <a:rPr lang="en-US" altLang="zh-CN" b="0" i="0" dirty="0">
                <a:effectLst/>
                <a:latin typeface="Arial" panose="020B0604020202020204" pitchFamily="34" charset="0"/>
              </a:rPr>
              <a:t>Stop if the max validation accuracy does not increase for 6 epochs, or does not increase for 2 epochs while train accuracy is larger than 99%.”</a:t>
            </a:r>
            <a:endParaRPr lang="zh-CN" altLang="en-US" dirty="0"/>
          </a:p>
        </p:txBody>
      </p:sp>
      <p:sp>
        <p:nvSpPr>
          <p:cNvPr id="24" name="文本框 23">
            <a:extLst>
              <a:ext uri="{FF2B5EF4-FFF2-40B4-BE49-F238E27FC236}">
                <a16:creationId xmlns:a16="http://schemas.microsoft.com/office/drawing/2014/main" id="{C97B5E5C-C87C-4180-8B7F-9182AD4223C5}"/>
              </a:ext>
            </a:extLst>
          </p:cNvPr>
          <p:cNvSpPr txBox="1"/>
          <p:nvPr/>
        </p:nvSpPr>
        <p:spPr>
          <a:xfrm>
            <a:off x="6374805" y="1326126"/>
            <a:ext cx="2811162"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rPr>
              <a:t>E</a:t>
            </a:r>
            <a:r>
              <a:rPr lang="en-US" altLang="zh-CN" sz="2800" b="0" i="0" dirty="0">
                <a:effectLst/>
                <a:latin typeface="Arial" panose="020B0604020202020204" pitchFamily="34" charset="0"/>
              </a:rPr>
              <a:t>arly Stopping</a:t>
            </a:r>
            <a:endParaRPr lang="zh-CN" altLang="en-US" sz="2800" dirty="0"/>
          </a:p>
        </p:txBody>
      </p:sp>
    </p:spTree>
    <p:extLst>
      <p:ext uri="{BB962C8B-B14F-4D97-AF65-F5344CB8AC3E}">
        <p14:creationId xmlns:p14="http://schemas.microsoft.com/office/powerpoint/2010/main" val="382449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a:bodyPr>
          <a:lstStyle/>
          <a:p>
            <a:r>
              <a:rPr lang="en-US" altLang="zh-CN" dirty="0"/>
              <a:t>Experiment Details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29988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Data Set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Numbers</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80% training data (17118)</a:t>
            </a:r>
          </a:p>
          <a:p>
            <a:r>
              <a:rPr lang="en-US" dirty="0"/>
              <a:t>5% validation data (1070)</a:t>
            </a:r>
          </a:p>
          <a:p>
            <a:r>
              <a:rPr lang="en-US" dirty="0"/>
              <a:t>15% test data (3209)</a:t>
            </a:r>
          </a:p>
          <a:p>
            <a:r>
              <a:rPr lang="en-US" dirty="0"/>
              <a:t>Around 15000 online test data (not visible)</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Each Data</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An RGB 3 channel, 800x600 image</a:t>
            </a:r>
          </a:p>
          <a:p>
            <a:r>
              <a:rPr lang="en-US" dirty="0"/>
              <a:t>During training, we resize to 400x300 for efficiency</a:t>
            </a:r>
          </a:p>
          <a:p>
            <a:r>
              <a:rPr lang="en-US" dirty="0"/>
              <a:t>For pretrained models, we normalize with mean </a:t>
            </a:r>
            <a:r>
              <a:rPr lang="en-US" altLang="zh-CN" b="0" i="0" dirty="0">
                <a:effectLst/>
                <a:latin typeface="Arial" panose="020B0604020202020204" pitchFamily="34" charset="0"/>
              </a:rPr>
              <a:t>[0.485, 0.456, 0.406] </a:t>
            </a:r>
            <a:r>
              <a:rPr lang="en-US" dirty="0"/>
              <a:t>and std </a:t>
            </a:r>
            <a:r>
              <a:rPr lang="en-US" altLang="zh-CN" b="0" i="0" dirty="0">
                <a:effectLst/>
                <a:latin typeface="Arial" panose="020B0604020202020204" pitchFamily="34" charset="0"/>
              </a:rPr>
              <a:t>[0.229, 0.224,0.225]</a:t>
            </a:r>
            <a:endParaRPr lang="en-US" dirty="0"/>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14</a:t>
            </a:fld>
            <a:endParaRPr lang="en-US" dirty="0"/>
          </a:p>
        </p:txBody>
      </p:sp>
    </p:spTree>
    <p:extLst>
      <p:ext uri="{BB962C8B-B14F-4D97-AF65-F5344CB8AC3E}">
        <p14:creationId xmlns:p14="http://schemas.microsoft.com/office/powerpoint/2010/main" val="397196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22235" b="22235"/>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Environment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Software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err="1"/>
              <a:t>Pytorch</a:t>
            </a:r>
            <a:r>
              <a:rPr lang="en-US" dirty="0"/>
              <a:t> on python, including it’s embedded models (</a:t>
            </a:r>
            <a:r>
              <a:rPr lang="en-US" dirty="0" err="1"/>
              <a:t>torchvision.models</a:t>
            </a:r>
            <a:r>
              <a:rPr lang="en-US" dirty="0"/>
              <a:t>).</a:t>
            </a:r>
          </a:p>
          <a:p>
            <a:endParaRPr lang="en-US" dirty="0"/>
          </a:p>
          <a:p>
            <a:endParaRPr lang="en-US" dirty="0"/>
          </a:p>
          <a:p>
            <a:r>
              <a:rPr lang="en-US" dirty="0"/>
              <a:t>Overleaf for report, and </a:t>
            </a:r>
            <a:r>
              <a:rPr lang="en-US" dirty="0" err="1"/>
              <a:t>Powerpoint</a:t>
            </a:r>
            <a:r>
              <a:rPr lang="en-US" dirty="0"/>
              <a:t> for slides.</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Hardware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One GTX 1650, one RTX 2080, and one RTX 2080 </a:t>
            </a:r>
            <a:r>
              <a:rPr lang="en-US" dirty="0" err="1"/>
              <a:t>Ti</a:t>
            </a:r>
            <a:r>
              <a:rPr lang="en-US" dirty="0"/>
              <a: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15</a:t>
            </a:fld>
            <a:endParaRPr lang="en-US" dirty="0"/>
          </a:p>
        </p:txBody>
      </p:sp>
      <p:pic>
        <p:nvPicPr>
          <p:cNvPr id="3" name="Picture 2" descr="Icon&#10;&#10;Description automatically generated">
            <a:extLst>
              <a:ext uri="{FF2B5EF4-FFF2-40B4-BE49-F238E27FC236}">
                <a16:creationId xmlns:a16="http://schemas.microsoft.com/office/drawing/2014/main" id="{AA514177-E487-4036-B68E-00E46DD183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92669" y="3751244"/>
            <a:ext cx="4269041" cy="853808"/>
          </a:xfrm>
          <a:prstGeom prst="rect">
            <a:avLst/>
          </a:prstGeom>
        </p:spPr>
      </p:pic>
      <p:pic>
        <p:nvPicPr>
          <p:cNvPr id="6" name="Picture 5" descr="A picture containing chain, metalware, fan, gear&#10;&#10;Description automatically generated">
            <a:extLst>
              <a:ext uri="{FF2B5EF4-FFF2-40B4-BE49-F238E27FC236}">
                <a16:creationId xmlns:a16="http://schemas.microsoft.com/office/drawing/2014/main" id="{AD0FC754-7CBF-470D-990A-AB8E900C8F6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40456" y="3751244"/>
            <a:ext cx="3316077" cy="1865293"/>
          </a:xfrm>
          <a:prstGeom prst="rect">
            <a:avLst/>
          </a:prstGeom>
        </p:spPr>
      </p:pic>
      <p:pic>
        <p:nvPicPr>
          <p:cNvPr id="17" name="Picture 16" descr="A picture containing chain, metalware, fan, gear&#10;&#10;Description automatically generated">
            <a:extLst>
              <a:ext uri="{FF2B5EF4-FFF2-40B4-BE49-F238E27FC236}">
                <a16:creationId xmlns:a16="http://schemas.microsoft.com/office/drawing/2014/main" id="{56E8A0AA-9B90-4038-991C-AC4A4577F53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96433" y="3972613"/>
            <a:ext cx="3316077" cy="1865293"/>
          </a:xfrm>
          <a:prstGeom prst="rect">
            <a:avLst/>
          </a:prstGeom>
        </p:spPr>
      </p:pic>
      <p:pic>
        <p:nvPicPr>
          <p:cNvPr id="23" name="Picture 22" descr="A picture containing chain, metalware, fan, gear&#10;&#10;Description automatically generated">
            <a:extLst>
              <a:ext uri="{FF2B5EF4-FFF2-40B4-BE49-F238E27FC236}">
                <a16:creationId xmlns:a16="http://schemas.microsoft.com/office/drawing/2014/main" id="{CF45533C-BB39-4EBF-A07A-DF1BB8EF9F3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07124" y="4229806"/>
            <a:ext cx="3316077" cy="1865293"/>
          </a:xfrm>
          <a:prstGeom prst="rect">
            <a:avLst/>
          </a:prstGeom>
        </p:spPr>
      </p:pic>
    </p:spTree>
    <p:extLst>
      <p:ext uri="{BB962C8B-B14F-4D97-AF65-F5344CB8AC3E}">
        <p14:creationId xmlns:p14="http://schemas.microsoft.com/office/powerpoint/2010/main" val="1348091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General procedure</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Initial tuning</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Load model from </a:t>
            </a:r>
            <a:r>
              <a:rPr lang="en-US" dirty="0" err="1"/>
              <a:t>pytorch</a:t>
            </a:r>
            <a:r>
              <a:rPr lang="en-US" dirty="0"/>
              <a:t> package</a:t>
            </a:r>
          </a:p>
          <a:p>
            <a:r>
              <a:rPr lang="en-US" dirty="0"/>
              <a:t>Train at most 40 epochs with the early stopping setting</a:t>
            </a:r>
          </a:p>
          <a:p>
            <a:r>
              <a:rPr lang="en-US" dirty="0"/>
              <a:t>Generally, use SGD with 0.001 learning rate or 0.0001 learning rate, depends on the result.</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fine-tuning</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Only tried on Resnet due to lack of resources.</a:t>
            </a:r>
          </a:p>
          <a:p>
            <a:r>
              <a:rPr lang="en-US" dirty="0"/>
              <a:t>Make necessary change to the architecture</a:t>
            </a:r>
          </a:p>
          <a:p>
            <a:r>
              <a:rPr lang="en-US" dirty="0"/>
              <a:t>Manually adjust learning rate</a:t>
            </a:r>
          </a:p>
          <a:p>
            <a:r>
              <a:rPr lang="en-US" dirty="0"/>
              <a:t>Run less epoch each time and keep improving</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16</a:t>
            </a:fld>
            <a:endParaRPr lang="en-US" dirty="0"/>
          </a:p>
        </p:txBody>
      </p:sp>
    </p:spTree>
    <p:extLst>
      <p:ext uri="{BB962C8B-B14F-4D97-AF65-F5344CB8AC3E}">
        <p14:creationId xmlns:p14="http://schemas.microsoft.com/office/powerpoint/2010/main" val="1482053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Result </a:t>
            </a:r>
            <a:br>
              <a:rPr lang="en-US" altLang="zh-CN" dirty="0"/>
            </a:br>
            <a:r>
              <a:rPr lang="en-US" altLang="zh-CN" dirty="0"/>
              <a:t>and </a:t>
            </a:r>
            <a:br>
              <a:rPr lang="en-US" altLang="zh-CN" dirty="0"/>
            </a:br>
            <a:r>
              <a:rPr lang="en-US" altLang="zh-CN" dirty="0"/>
              <a:t>Conclusion</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324387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altLang="zh-CN" dirty="0"/>
              <a:t>Accuracy</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3239168119"/>
              </p:ext>
            </p:extLst>
          </p:nvPr>
        </p:nvGraphicFramePr>
        <p:xfrm>
          <a:off x="1828800" y="2089966"/>
          <a:ext cx="7974010" cy="3611958"/>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Training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Validation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altLang="zh-CN" sz="1400" b="0" dirty="0"/>
                        <a:t>Local test acc</a:t>
                      </a:r>
                      <a:r>
                        <a:rPr lang="en-US" sz="1400" b="0" dirty="0"/>
                        <a:t>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Online test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err="1">
                          <a:solidFill>
                            <a:schemeClr val="accent6"/>
                          </a:solidFill>
                        </a:rPr>
                        <a:t>AlexNet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83.07 %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82.43 %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79.37 %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78.21 %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altLang="zh-CN" sz="1400" dirty="0">
                          <a:solidFill>
                            <a:schemeClr val="accent6"/>
                          </a:solidFill>
                        </a:rPr>
                        <a:t>VGG16</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98.18 %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88.13 %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85.63 %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84.72 %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Resnet34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99.99 %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84.58 %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82.08 %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80.55 %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err="1">
                          <a:solidFill>
                            <a:schemeClr val="accent6"/>
                          </a:solidFill>
                        </a:rPr>
                        <a:t>GoogLeNet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98.59 %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84.30 %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82.61 %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82.48 %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r h="515994">
                <a:tc>
                  <a:txBody>
                    <a:bodyPr/>
                    <a:lstStyle/>
                    <a:p>
                      <a:pPr algn="ctr"/>
                      <a:r>
                        <a:rPr lang="en-US" sz="1400" dirty="0" err="1">
                          <a:solidFill>
                            <a:schemeClr val="accent6"/>
                          </a:solidFill>
                        </a:rPr>
                        <a:t>ResNext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98.26 %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86.73 %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85.76 %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84.37 %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711015718"/>
                  </a:ext>
                </a:extLst>
              </a:tr>
              <a:tr h="515994">
                <a:tc>
                  <a:txBody>
                    <a:bodyPr/>
                    <a:lstStyle/>
                    <a:p>
                      <a:pPr algn="ctr"/>
                      <a:r>
                        <a:rPr lang="en-US" sz="1400" dirty="0" err="1">
                          <a:solidFill>
                            <a:schemeClr val="accent6"/>
                          </a:solidFill>
                        </a:rPr>
                        <a:t>WideResnet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95.86 %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86.17 %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84.11 %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83.78 %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199259398"/>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18</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2192357" cy="1312770"/>
          </a:xfrm>
        </p:spPr>
        <p:txBody>
          <a:bodyPr>
            <a:normAutofit fontScale="90000"/>
          </a:bodyPr>
          <a:lstStyle/>
          <a:p>
            <a:r>
              <a:rPr lang="en-US" altLang="zh-CN" dirty="0"/>
              <a:t>Training Accuracy</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19</a:t>
            </a:fld>
            <a:endParaRPr lang="en-US" dirty="0"/>
          </a:p>
        </p:txBody>
      </p:sp>
      <p:pic>
        <p:nvPicPr>
          <p:cNvPr id="8" name="Content Placeholder 7">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rcRect/>
          <a:stretch/>
        </p:blipFill>
        <p:spPr>
          <a:xfrm>
            <a:off x="4207810" y="294701"/>
            <a:ext cx="5250280" cy="6268598"/>
          </a:xfrm>
        </p:spPr>
      </p:pic>
    </p:spTree>
    <p:extLst>
      <p:ext uri="{BB962C8B-B14F-4D97-AF65-F5344CB8AC3E}">
        <p14:creationId xmlns:p14="http://schemas.microsoft.com/office/powerpoint/2010/main" val="7262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Background and Motivation</a:t>
            </a:r>
          </a:p>
          <a:p>
            <a:pPr marL="285750" indent="-285750">
              <a:buFont typeface="Arial" panose="020B0604020202020204" pitchFamily="34" charset="0"/>
              <a:buChar char="•"/>
            </a:pPr>
            <a:r>
              <a:rPr lang="en-US" altLang="zh-CN" dirty="0"/>
              <a:t>Methods and Models</a:t>
            </a:r>
            <a:endParaRPr lang="en-US" dirty="0"/>
          </a:p>
          <a:p>
            <a:pPr marL="285750" indent="-285750">
              <a:buFont typeface="Arial" panose="020B0604020202020204" pitchFamily="34" charset="0"/>
              <a:buChar char="•"/>
            </a:pPr>
            <a:r>
              <a:rPr lang="en-US" altLang="zh-CN" dirty="0"/>
              <a:t>Experiment Details</a:t>
            </a:r>
            <a:endParaRPr lang="en-US" dirty="0"/>
          </a:p>
          <a:p>
            <a:pPr marL="285750" indent="-285750">
              <a:buFont typeface="Arial" panose="020B0604020202020204" pitchFamily="34" charset="0"/>
              <a:buChar char="•"/>
            </a:pPr>
            <a:r>
              <a:rPr lang="en-US" dirty="0"/>
              <a:t>Result and Conclusion</a:t>
            </a:r>
          </a:p>
        </p:txBody>
      </p:sp>
      <p:pic>
        <p:nvPicPr>
          <p:cNvPr id="21" name="Picture Placeholder 20">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4972" r="4972"/>
          <a:stretch/>
        </p:blipFill>
        <p:spPr>
          <a:xfrm>
            <a:off x="8897970" y="0"/>
            <a:ext cx="3293877" cy="2743212"/>
          </a:xfrm>
        </p:spPr>
      </p:pic>
      <p:pic>
        <p:nvPicPr>
          <p:cNvPr id="16" name="Picture Placeholder 15">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3119" r="3119"/>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257686"/>
          </a:xfrm>
        </p:spPr>
        <p:txBody>
          <a:bodyPr>
            <a:normAutofit fontScale="90000"/>
          </a:bodyPr>
          <a:lstStyle/>
          <a:p>
            <a:r>
              <a:rPr lang="en-US" altLang="zh-CN" dirty="0"/>
              <a:t>Mini-batch</a:t>
            </a:r>
            <a:br>
              <a:rPr lang="en-US" altLang="zh-CN" dirty="0"/>
            </a:br>
            <a:r>
              <a:rPr lang="en-US" altLang="zh-CN" dirty="0"/>
              <a:t>Loss</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20</a:t>
            </a:fld>
            <a:endParaRPr lang="en-US" dirty="0"/>
          </a:p>
        </p:txBody>
      </p:sp>
      <p:pic>
        <p:nvPicPr>
          <p:cNvPr id="8" name="Content Placeholder 7" descr="Graphical user interface, histogram&#10;&#10;Description automatically generated">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tretch>
            <a:fillRect/>
          </a:stretch>
        </p:blipFill>
        <p:spPr>
          <a:xfrm>
            <a:off x="4246563" y="196541"/>
            <a:ext cx="5634192" cy="6304788"/>
          </a:xfrm>
        </p:spPr>
      </p:pic>
    </p:spTree>
    <p:extLst>
      <p:ext uri="{BB962C8B-B14F-4D97-AF65-F5344CB8AC3E}">
        <p14:creationId xmlns:p14="http://schemas.microsoft.com/office/powerpoint/2010/main" val="294041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1"/>
            <a:ext cx="2453737" cy="1198819"/>
          </a:xfrm>
        </p:spPr>
        <p:txBody>
          <a:bodyPr>
            <a:normAutofit fontScale="90000"/>
          </a:bodyPr>
          <a:lstStyle/>
          <a:p>
            <a:r>
              <a:rPr lang="en-US" altLang="zh-CN" dirty="0"/>
              <a:t>Confusion</a:t>
            </a:r>
            <a:br>
              <a:rPr lang="en-US" altLang="zh-CN" dirty="0"/>
            </a:br>
            <a:r>
              <a:rPr lang="en-US" altLang="zh-CN" dirty="0"/>
              <a:t>matrix</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21</a:t>
            </a:fld>
            <a:endParaRPr lang="en-US" dirty="0"/>
          </a:p>
        </p:txBody>
      </p:sp>
      <p:pic>
        <p:nvPicPr>
          <p:cNvPr id="8" name="Content Placeholder 7">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rcRect/>
          <a:stretch/>
        </p:blipFill>
        <p:spPr>
          <a:xfrm>
            <a:off x="4514550" y="0"/>
            <a:ext cx="4397437" cy="6856532"/>
          </a:xfrm>
        </p:spPr>
      </p:pic>
    </p:spTree>
    <p:extLst>
      <p:ext uri="{BB962C8B-B14F-4D97-AF65-F5344CB8AC3E}">
        <p14:creationId xmlns:p14="http://schemas.microsoft.com/office/powerpoint/2010/main" val="385033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21648" b="21648"/>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a:xfrm>
            <a:off x="1124712" y="442220"/>
            <a:ext cx="8770571" cy="823913"/>
          </a:xfrm>
        </p:spPr>
        <p:txBody>
          <a:bodyPr/>
          <a:lstStyle/>
          <a:p>
            <a:r>
              <a:rPr lang="en-US" dirty="0"/>
              <a:t>Fine-tuning model</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a:xfrm>
            <a:off x="1124711" y="1273024"/>
            <a:ext cx="4536999" cy="823912"/>
          </a:xfrm>
        </p:spPr>
        <p:txBody>
          <a:bodyPr/>
          <a:lstStyle/>
          <a:p>
            <a:r>
              <a:rPr lang="en-US" dirty="0"/>
              <a:t>Process</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051004"/>
            <a:ext cx="5405578" cy="4121196"/>
          </a:xfrm>
        </p:spPr>
        <p:txBody>
          <a:bodyPr>
            <a:normAutofit/>
          </a:bodyPr>
          <a:lstStyle/>
          <a:p>
            <a:r>
              <a:rPr lang="en-US" dirty="0"/>
              <a:t>Due to the limitation of time and resource, we only managed to fine-tuning one model: Resnet.</a:t>
            </a:r>
          </a:p>
          <a:p>
            <a:r>
              <a:rPr lang="en-US" dirty="0"/>
              <a:t>Input resized to 512x512 instead of 400x300</a:t>
            </a:r>
          </a:p>
          <a:p>
            <a:r>
              <a:rPr lang="en-US" dirty="0"/>
              <a:t>Start with pretrained model</a:t>
            </a:r>
          </a:p>
          <a:p>
            <a:r>
              <a:rPr lang="en-US" dirty="0"/>
              <a:t>Replace the last fc layer (2048,1000) with fc (2048,5).</a:t>
            </a:r>
          </a:p>
          <a:p>
            <a:r>
              <a:rPr lang="en-US" dirty="0"/>
              <a:t>Trained with smaller mini-batch (8 instead of 16)</a:t>
            </a:r>
          </a:p>
          <a:p>
            <a:r>
              <a:rPr lang="en-US" altLang="zh-CN" dirty="0"/>
              <a:t>After each epoch, manually decrease learning rate on acc fluctuating</a:t>
            </a:r>
          </a:p>
          <a:p>
            <a:r>
              <a:rPr lang="en-US" dirty="0"/>
              <a:t>Eventually run 6 epochs</a:t>
            </a:r>
          </a:p>
          <a:p>
            <a:endParaRPr lang="en-US" dirty="0"/>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a:xfrm>
            <a:off x="6530290" y="2052337"/>
            <a:ext cx="4535424" cy="440886"/>
          </a:xfrm>
        </p:spPr>
        <p:txBody>
          <a:bodyPr>
            <a:normAutofit fontScale="92500" lnSpcReduction="10000"/>
          </a:bodyPr>
          <a:lstStyle/>
          <a:p>
            <a:r>
              <a:rPr lang="en-US" dirty="0"/>
              <a:t>Result</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2912569"/>
            <a:ext cx="4651830" cy="954352"/>
          </a:xfrm>
        </p:spPr>
        <p:txBody>
          <a:bodyPr>
            <a:noAutofit/>
          </a:bodyPr>
          <a:lstStyle/>
          <a:p>
            <a:r>
              <a:rPr lang="en-US" dirty="0"/>
              <a:t>Train acc: 91.15 %, validation acc: 88.60 %</a:t>
            </a:r>
          </a:p>
          <a:p>
            <a:r>
              <a:rPr lang="en-US" dirty="0"/>
              <a:t>Test acc: 87.19%, online test acc: 86.75 %</a:t>
            </a:r>
          </a:p>
          <a:p>
            <a:endParaRPr lang="en-US" dirty="0"/>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22</a:t>
            </a:fld>
            <a:endParaRPr lang="en-US" dirty="0"/>
          </a:p>
        </p:txBody>
      </p:sp>
      <p:pic>
        <p:nvPicPr>
          <p:cNvPr id="3" name="Picture 2" descr="Chart&#10;&#10;Description automatically generated">
            <a:extLst>
              <a:ext uri="{FF2B5EF4-FFF2-40B4-BE49-F238E27FC236}">
                <a16:creationId xmlns:a16="http://schemas.microsoft.com/office/drawing/2014/main" id="{09AE2328-B80B-4C2E-9D0C-BB2A6CD7A8AB}"/>
              </a:ext>
            </a:extLst>
          </p:cNvPr>
          <p:cNvPicPr>
            <a:picLocks noChangeAspect="1"/>
          </p:cNvPicPr>
          <p:nvPr/>
        </p:nvPicPr>
        <p:blipFill>
          <a:blip r:embed="rId4"/>
          <a:stretch>
            <a:fillRect/>
          </a:stretch>
        </p:blipFill>
        <p:spPr>
          <a:xfrm>
            <a:off x="7683851" y="3866921"/>
            <a:ext cx="2771156" cy="2733324"/>
          </a:xfrm>
          <a:prstGeom prst="rect">
            <a:avLst/>
          </a:prstGeom>
        </p:spPr>
      </p:pic>
    </p:spTree>
    <p:extLst>
      <p:ext uri="{BB962C8B-B14F-4D97-AF65-F5344CB8AC3E}">
        <p14:creationId xmlns:p14="http://schemas.microsoft.com/office/powerpoint/2010/main" val="224269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Conclusion</a:t>
            </a:r>
          </a:p>
        </p:txBody>
      </p:sp>
      <p:pic>
        <p:nvPicPr>
          <p:cNvPr id="10" name="Picture Placeholder 9">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5701" r="15701"/>
          <a:stretch/>
        </p:blipFill>
        <p:spPr>
          <a:xfrm>
            <a:off x="0" y="0"/>
            <a:ext cx="4871651" cy="4716849"/>
          </a:xfrm>
        </p:spPr>
      </p:pic>
      <p:pic>
        <p:nvPicPr>
          <p:cNvPr id="12" name="Picture Placeholder 11">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l="20154" r="20154"/>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871651" cy="3645304"/>
          </a:xfrm>
        </p:spPr>
        <p:txBody>
          <a:bodyPr>
            <a:normAutofit/>
          </a:bodyPr>
          <a:lstStyle/>
          <a:p>
            <a:r>
              <a:rPr lang="en-US" dirty="0"/>
              <a:t>We practiced our skills in deep learning and meet the target we set at the beginning of the project.</a:t>
            </a:r>
          </a:p>
          <a:p>
            <a:r>
              <a:rPr lang="en-US" dirty="0"/>
              <a:t>We also learned the complexity of tuning and how cost it could be to run deep learning training.</a:t>
            </a:r>
          </a:p>
          <a:p>
            <a:r>
              <a:rPr lang="en-US" dirty="0"/>
              <a:t>The final result, though not outstanding, is very much usable and helpful.</a:t>
            </a:r>
          </a:p>
          <a:p>
            <a:endParaRPr lang="en-US" dirty="0"/>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23</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1" y="4412974"/>
            <a:ext cx="5518460" cy="1576188"/>
          </a:xfrm>
        </p:spPr>
        <p:txBody>
          <a:bodyPr anchor="t">
            <a:normAutofit fontScale="77500" lnSpcReduction="20000"/>
          </a:bodyPr>
          <a:lstStyle/>
          <a:p>
            <a:r>
              <a:rPr lang="en-US" altLang="zh-CN" dirty="0"/>
              <a:t>Hanlin Tang, htang79@wisc.edu </a:t>
            </a:r>
          </a:p>
          <a:p>
            <a:r>
              <a:rPr lang="en-US" altLang="zh-CN" dirty="0" err="1"/>
              <a:t>Yuechuan</a:t>
            </a:r>
            <a:r>
              <a:rPr lang="en-US" altLang="zh-CN" dirty="0"/>
              <a:t> Chen, ychen959@wisc.edu</a:t>
            </a:r>
          </a:p>
          <a:p>
            <a:r>
              <a:rPr lang="en-US" altLang="zh-CN" dirty="0"/>
              <a:t>Hua Tong, htong24@wisc.edu</a:t>
            </a:r>
          </a:p>
          <a:p>
            <a:r>
              <a:rPr lang="en-US" altLang="zh-CN" dirty="0" err="1"/>
              <a:t>Github</a:t>
            </a:r>
            <a:r>
              <a:rPr lang="en-US" altLang="zh-CN" dirty="0"/>
              <a:t>: https://github.com/Tonghua35/453-Final-Project</a:t>
            </a:r>
          </a:p>
        </p:txBody>
      </p:sp>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24</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Background and Motivation</a:t>
            </a: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Background</a:t>
            </a:r>
          </a:p>
        </p:txBody>
      </p:sp>
      <p:pic>
        <p:nvPicPr>
          <p:cNvPr id="12" name="Picture Placeholder 11">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a:blip r:embed="rId3"/>
          <a:srcRect t="3862" b="3862"/>
          <a:stretch/>
        </p:blipFill>
        <p:spPr>
          <a:xfrm>
            <a:off x="0" y="0"/>
            <a:ext cx="2454053" cy="3175473"/>
          </a:xfrm>
        </p:spPr>
      </p:pic>
      <p:pic>
        <p:nvPicPr>
          <p:cNvPr id="18" name="Picture Placeholder 17">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a:blip r:embed="rId4"/>
          <a:srcRect l="16083" r="16083"/>
          <a:stretch/>
        </p:blipFill>
        <p:spPr>
          <a:xfrm>
            <a:off x="3297583" y="1237408"/>
            <a:ext cx="2233692" cy="2164296"/>
          </a:xfrm>
        </p:spPr>
      </p:pic>
      <p:pic>
        <p:nvPicPr>
          <p:cNvPr id="25" name="Picture Placeholder 24">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a:blip r:embed="rId5"/>
          <a:srcRect t="8621" b="8621"/>
          <a:stretch/>
        </p:blipFill>
        <p:spPr>
          <a:xfrm>
            <a:off x="654202" y="4007060"/>
            <a:ext cx="3444873" cy="2850940"/>
          </a:xfrm>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Cassava, a major staple food in the developing world that plays a vital role in saving the world from hunger.</a:t>
            </a:r>
          </a:p>
          <a:p>
            <a:r>
              <a:rPr lang="en-US" dirty="0"/>
              <a:t>At least 80% of household farms in Sub-Saharan Africa grow it.</a:t>
            </a:r>
          </a:p>
          <a:p>
            <a:r>
              <a:rPr lang="en-US" dirty="0"/>
              <a:t>However, there are viral diseases that preventing good yields.</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4</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Diseases</a:t>
            </a:r>
          </a:p>
        </p:txBody>
      </p:sp>
      <p:pic>
        <p:nvPicPr>
          <p:cNvPr id="31" name="Picture Placeholder 30">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119304" y="2673445"/>
            <a:ext cx="1841341" cy="138100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119303" y="4906757"/>
            <a:ext cx="1841341" cy="697664"/>
          </a:xfrm>
        </p:spPr>
        <p:txBody>
          <a:bodyPr>
            <a:normAutofit/>
          </a:bodyPr>
          <a:lstStyle/>
          <a:p>
            <a:r>
              <a:rPr lang="en-US" dirty="0"/>
              <a:t>Cassava Bacterial Blight (CBB)</a:t>
            </a:r>
          </a:p>
        </p:txBody>
      </p:sp>
      <p:pic>
        <p:nvPicPr>
          <p:cNvPr id="33" name="Picture Placeholder 32">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3673803" y="2616750"/>
            <a:ext cx="1927641" cy="1378263"/>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673803" y="4906757"/>
            <a:ext cx="1927640" cy="697661"/>
          </a:xfrm>
        </p:spPr>
        <p:txBody>
          <a:bodyPr>
            <a:normAutofit fontScale="92500"/>
          </a:bodyPr>
          <a:lstStyle/>
          <a:p>
            <a:r>
              <a:rPr lang="en-US" dirty="0"/>
              <a:t>Cassava Brown Streak Disease (CBSD)</a:t>
            </a:r>
          </a:p>
        </p:txBody>
      </p:sp>
      <p:pic>
        <p:nvPicPr>
          <p:cNvPr id="35" name="Picture Placeholder 34">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a:blip r:embed="rId6"/>
          <a:srcRect/>
          <a:stretch/>
        </p:blipFill>
        <p:spPr>
          <a:xfrm>
            <a:off x="6332191" y="2418679"/>
            <a:ext cx="1899747" cy="1899747"/>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332026" y="4906758"/>
            <a:ext cx="1899746" cy="697662"/>
          </a:xfrm>
        </p:spPr>
        <p:txBody>
          <a:bodyPr>
            <a:normAutofit/>
          </a:bodyPr>
          <a:lstStyle/>
          <a:p>
            <a:r>
              <a:rPr lang="en-US" dirty="0"/>
              <a:t>Cassava Green Mottle (CGM)</a:t>
            </a:r>
          </a:p>
        </p:txBody>
      </p:sp>
      <p:pic>
        <p:nvPicPr>
          <p:cNvPr id="37" name="Picture Placeholder 36">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a:blip r:embed="rId7"/>
          <a:srcRect/>
          <a:stretch/>
        </p:blipFill>
        <p:spPr>
          <a:xfrm>
            <a:off x="8960878" y="2684721"/>
            <a:ext cx="1952033" cy="1331541"/>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8960878" y="4906757"/>
            <a:ext cx="1952033" cy="697663"/>
          </a:xfrm>
        </p:spPr>
        <p:txBody>
          <a:bodyPr>
            <a:normAutofit/>
          </a:bodyPr>
          <a:lstStyle/>
          <a:p>
            <a:r>
              <a:rPr lang="en-US" dirty="0"/>
              <a:t>Cassava Mosaic Disease (CMD)</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40634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18032" b="18032"/>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altLang="zh-CN" dirty="0"/>
              <a:t>Motivation</a:t>
            </a:r>
            <a:endParaRPr lang="en-US" dirty="0"/>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229710"/>
            <a:ext cx="4536998" cy="3462220"/>
          </a:xfrm>
        </p:spPr>
        <p:txBody>
          <a:bodyPr>
            <a:normAutofit/>
          </a:bodyPr>
          <a:lstStyle/>
          <a:p>
            <a:r>
              <a:rPr lang="en-US" altLang="zh-CN" sz="1800" dirty="0"/>
              <a:t>Existing detection methods require the involvement of experts’ inspection, which suffers from being labor-intensive, costly, and sometime inaccessible.</a:t>
            </a:r>
          </a:p>
          <a:p>
            <a:r>
              <a:rPr lang="en-US" altLang="zh-CN" sz="1800" dirty="0"/>
              <a:t>Meanwhile, find out the infected plants sooner could help stopping it from spreading. </a:t>
            </a:r>
            <a:endParaRPr lang="en-US" sz="1800" dirty="0"/>
          </a:p>
          <a:p>
            <a:endParaRPr lang="en-US" sz="1800" dirty="0"/>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3349128"/>
            <a:ext cx="4453527" cy="2342801"/>
          </a:xfrm>
        </p:spPr>
        <p:txBody>
          <a:bodyPr>
            <a:noAutofit/>
          </a:bodyPr>
          <a:lstStyle/>
          <a:p>
            <a:r>
              <a:rPr lang="en-US" altLang="zh-CN" sz="1800" dirty="0"/>
              <a:t>Thus, “identifying disease with image” comes to be an option.</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28285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Methods </a:t>
            </a:r>
            <a:br>
              <a:rPr lang="en-US" altLang="zh-CN" dirty="0"/>
            </a:br>
            <a:r>
              <a:rPr lang="en-US" altLang="zh-CN" dirty="0"/>
              <a:t>and </a:t>
            </a:r>
            <a:br>
              <a:rPr lang="en-US" altLang="zh-CN" dirty="0"/>
            </a:br>
            <a:r>
              <a:rPr lang="en-US" altLang="zh-CN" dirty="0"/>
              <a:t>Models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41697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Models</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Convolutional Neural Network</a:t>
            </a:r>
            <a:endParaRPr lang="zh-CN" altLang="en-US" sz="2800" dirty="0"/>
          </a:p>
        </p:txBody>
      </p:sp>
      <p:grpSp>
        <p:nvGrpSpPr>
          <p:cNvPr id="37" name="组合 36">
            <a:extLst>
              <a:ext uri="{FF2B5EF4-FFF2-40B4-BE49-F238E27FC236}">
                <a16:creationId xmlns:a16="http://schemas.microsoft.com/office/drawing/2014/main" id="{873B6670-CF54-4DFF-8F15-E7B96A4CBCD3}"/>
              </a:ext>
            </a:extLst>
          </p:cNvPr>
          <p:cNvGrpSpPr/>
          <p:nvPr/>
        </p:nvGrpSpPr>
        <p:grpSpPr>
          <a:xfrm>
            <a:off x="991838" y="3885108"/>
            <a:ext cx="9039668" cy="1170986"/>
            <a:chOff x="991838" y="3885108"/>
            <a:chExt cx="7694022" cy="788933"/>
          </a:xfrm>
        </p:grpSpPr>
        <p:sp>
          <p:nvSpPr>
            <p:cNvPr id="38" name="矩形: 圆角 37">
              <a:extLst>
                <a:ext uri="{FF2B5EF4-FFF2-40B4-BE49-F238E27FC236}">
                  <a16:creationId xmlns:a16="http://schemas.microsoft.com/office/drawing/2014/main" id="{C8B6445F-DE5C-4ED0-ABB2-F5DC8563219E}"/>
                </a:ext>
              </a:extLst>
            </p:cNvPr>
            <p:cNvSpPr/>
            <p:nvPr/>
          </p:nvSpPr>
          <p:spPr>
            <a:xfrm>
              <a:off x="991838"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任意多边形: 形状 38">
              <a:extLst>
                <a:ext uri="{FF2B5EF4-FFF2-40B4-BE49-F238E27FC236}">
                  <a16:creationId xmlns:a16="http://schemas.microsoft.com/office/drawing/2014/main" id="{C43EDB0C-D793-4333-B85D-16F9B1E19AE5}"/>
                </a:ext>
              </a:extLst>
            </p:cNvPr>
            <p:cNvSpPr/>
            <p:nvPr/>
          </p:nvSpPr>
          <p:spPr>
            <a:xfrm>
              <a:off x="111020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AlexNet</a:t>
              </a:r>
            </a:p>
          </p:txBody>
        </p:sp>
        <p:sp>
          <p:nvSpPr>
            <p:cNvPr id="40" name="矩形: 圆角 39">
              <a:extLst>
                <a:ext uri="{FF2B5EF4-FFF2-40B4-BE49-F238E27FC236}">
                  <a16:creationId xmlns:a16="http://schemas.microsoft.com/office/drawing/2014/main" id="{6A57E5F0-E462-484A-9EE1-36A2A4813CA1}"/>
                </a:ext>
              </a:extLst>
            </p:cNvPr>
            <p:cNvSpPr/>
            <p:nvPr/>
          </p:nvSpPr>
          <p:spPr>
            <a:xfrm>
              <a:off x="2293903"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任意多边形: 形状 40">
              <a:extLst>
                <a:ext uri="{FF2B5EF4-FFF2-40B4-BE49-F238E27FC236}">
                  <a16:creationId xmlns:a16="http://schemas.microsoft.com/office/drawing/2014/main" id="{85B91491-585C-461E-9536-19717C19B620}"/>
                </a:ext>
              </a:extLst>
            </p:cNvPr>
            <p:cNvSpPr/>
            <p:nvPr/>
          </p:nvSpPr>
          <p:spPr>
            <a:xfrm>
              <a:off x="241227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VGGNet</a:t>
              </a:r>
            </a:p>
          </p:txBody>
        </p:sp>
        <p:sp>
          <p:nvSpPr>
            <p:cNvPr id="42" name="矩形: 圆角 41">
              <a:extLst>
                <a:ext uri="{FF2B5EF4-FFF2-40B4-BE49-F238E27FC236}">
                  <a16:creationId xmlns:a16="http://schemas.microsoft.com/office/drawing/2014/main" id="{2995D3AE-2DFC-4E0F-8D6B-842900D1FC6E}"/>
                </a:ext>
              </a:extLst>
            </p:cNvPr>
            <p:cNvSpPr/>
            <p:nvPr/>
          </p:nvSpPr>
          <p:spPr>
            <a:xfrm>
              <a:off x="359596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任意多边形: 形状 42">
              <a:extLst>
                <a:ext uri="{FF2B5EF4-FFF2-40B4-BE49-F238E27FC236}">
                  <a16:creationId xmlns:a16="http://schemas.microsoft.com/office/drawing/2014/main" id="{39F7F84A-2DDC-48A0-907D-3BCC3640DF52}"/>
                </a:ext>
              </a:extLst>
            </p:cNvPr>
            <p:cNvSpPr/>
            <p:nvPr/>
          </p:nvSpPr>
          <p:spPr>
            <a:xfrm>
              <a:off x="371433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dirty="0" err="1"/>
                <a:t>ResNet</a:t>
              </a:r>
              <a:endParaRPr lang="en-US" sz="1200" kern="1200" dirty="0"/>
            </a:p>
          </p:txBody>
        </p:sp>
        <p:sp>
          <p:nvSpPr>
            <p:cNvPr id="44" name="矩形: 圆角 43">
              <a:extLst>
                <a:ext uri="{FF2B5EF4-FFF2-40B4-BE49-F238E27FC236}">
                  <a16:creationId xmlns:a16="http://schemas.microsoft.com/office/drawing/2014/main" id="{70D028CD-B64E-451B-B690-B45FC74628C1}"/>
                </a:ext>
              </a:extLst>
            </p:cNvPr>
            <p:cNvSpPr/>
            <p:nvPr/>
          </p:nvSpPr>
          <p:spPr>
            <a:xfrm>
              <a:off x="489803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任意多边形: 形状 44">
              <a:extLst>
                <a:ext uri="{FF2B5EF4-FFF2-40B4-BE49-F238E27FC236}">
                  <a16:creationId xmlns:a16="http://schemas.microsoft.com/office/drawing/2014/main" id="{F5BB4B0C-C16F-4ABE-8A23-5723B02397A1}"/>
                </a:ext>
              </a:extLst>
            </p:cNvPr>
            <p:cNvSpPr/>
            <p:nvPr/>
          </p:nvSpPr>
          <p:spPr>
            <a:xfrm>
              <a:off x="501640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GoogLeNet</a:t>
              </a:r>
            </a:p>
          </p:txBody>
        </p:sp>
        <p:sp>
          <p:nvSpPr>
            <p:cNvPr id="46" name="矩形: 圆角 45">
              <a:extLst>
                <a:ext uri="{FF2B5EF4-FFF2-40B4-BE49-F238E27FC236}">
                  <a16:creationId xmlns:a16="http://schemas.microsoft.com/office/drawing/2014/main" id="{C341BFC5-5A41-4F24-B2DD-5DF7A19051FC}"/>
                </a:ext>
              </a:extLst>
            </p:cNvPr>
            <p:cNvSpPr/>
            <p:nvPr/>
          </p:nvSpPr>
          <p:spPr>
            <a:xfrm>
              <a:off x="620009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任意多边形: 形状 46">
              <a:extLst>
                <a:ext uri="{FF2B5EF4-FFF2-40B4-BE49-F238E27FC236}">
                  <a16:creationId xmlns:a16="http://schemas.microsoft.com/office/drawing/2014/main" id="{001E0CEE-5B90-4E83-B51C-937DDA6D9D1D}"/>
                </a:ext>
              </a:extLst>
            </p:cNvPr>
            <p:cNvSpPr/>
            <p:nvPr/>
          </p:nvSpPr>
          <p:spPr>
            <a:xfrm>
              <a:off x="6318469"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ResNeXt</a:t>
              </a:r>
            </a:p>
          </p:txBody>
        </p:sp>
        <p:sp>
          <p:nvSpPr>
            <p:cNvPr id="48" name="矩形: 圆角 47">
              <a:extLst>
                <a:ext uri="{FF2B5EF4-FFF2-40B4-BE49-F238E27FC236}">
                  <a16:creationId xmlns:a16="http://schemas.microsoft.com/office/drawing/2014/main" id="{9C17D751-828C-46AB-A6F2-AD048352E71E}"/>
                </a:ext>
              </a:extLst>
            </p:cNvPr>
            <p:cNvSpPr/>
            <p:nvPr/>
          </p:nvSpPr>
          <p:spPr>
            <a:xfrm>
              <a:off x="750216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任意多边形: 形状 48">
              <a:extLst>
                <a:ext uri="{FF2B5EF4-FFF2-40B4-BE49-F238E27FC236}">
                  <a16:creationId xmlns:a16="http://schemas.microsoft.com/office/drawing/2014/main" id="{8E7277D2-515D-4397-8C24-64432A3127A7}"/>
                </a:ext>
              </a:extLst>
            </p:cNvPr>
            <p:cNvSpPr/>
            <p:nvPr/>
          </p:nvSpPr>
          <p:spPr>
            <a:xfrm>
              <a:off x="7620534"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Wide ResNet</a:t>
              </a:r>
            </a:p>
          </p:txBody>
        </p:sp>
      </p:gr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329" b="329"/>
          <a:stretch/>
        </p:blipFill>
        <p:spPr>
          <a:xfrm>
            <a:off x="7250070" y="29042"/>
            <a:ext cx="4988256" cy="3332479"/>
          </a:xfrm>
        </p:spPr>
      </p:pic>
    </p:spTree>
    <p:extLst>
      <p:ext uri="{BB962C8B-B14F-4D97-AF65-F5344CB8AC3E}">
        <p14:creationId xmlns:p14="http://schemas.microsoft.com/office/powerpoint/2010/main" val="187046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Loss function</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Cross-entropy</a:t>
            </a:r>
            <a:endParaRPr lang="zh-CN" altLang="en-US" sz="2800" dirty="0"/>
          </a:p>
        </p:txBody>
      </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5462" b="5462"/>
          <a:stretch/>
        </p:blipFill>
        <p:spPr>
          <a:xfrm>
            <a:off x="7250070" y="29042"/>
            <a:ext cx="4988256" cy="3332479"/>
          </a:xfrm>
        </p:spPr>
      </p:pic>
      <p:pic>
        <p:nvPicPr>
          <p:cNvPr id="3" name="Picture 2" descr="A picture containing diagram&#10;&#10;Description automatically generated">
            <a:extLst>
              <a:ext uri="{FF2B5EF4-FFF2-40B4-BE49-F238E27FC236}">
                <a16:creationId xmlns:a16="http://schemas.microsoft.com/office/drawing/2014/main" id="{4BC723BF-BB0C-4521-9DD9-469CA144A0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46388" y="3662880"/>
            <a:ext cx="6724650" cy="1257300"/>
          </a:xfrm>
          <a:prstGeom prst="rect">
            <a:avLst/>
          </a:prstGeom>
        </p:spPr>
      </p:pic>
    </p:spTree>
    <p:extLst>
      <p:ext uri="{BB962C8B-B14F-4D97-AF65-F5344CB8AC3E}">
        <p14:creationId xmlns:p14="http://schemas.microsoft.com/office/powerpoint/2010/main" val="2059176446"/>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Sketchlines design</Template>
  <TotalTime>283</TotalTime>
  <Words>934</Words>
  <Application>Microsoft Office PowerPoint</Application>
  <PresentationFormat>Widescreen</PresentationFormat>
  <Paragraphs>173</Paragraphs>
  <Slides>24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Meiryo</vt:lpstr>
      <vt:lpstr>Arial</vt:lpstr>
      <vt:lpstr>Calibri</vt:lpstr>
      <vt:lpstr>Corbel</vt:lpstr>
      <vt:lpstr>SketchLinesVTI</vt:lpstr>
      <vt:lpstr>Identify Type of Disease from Image of Cassava Leaves with Deep Learning Methods</vt:lpstr>
      <vt:lpstr>Contents</vt:lpstr>
      <vt:lpstr>Background and Motivation</vt:lpstr>
      <vt:lpstr>Background</vt:lpstr>
      <vt:lpstr>Diseases</vt:lpstr>
      <vt:lpstr>Motivation</vt:lpstr>
      <vt:lpstr>Methods  and  Models</vt:lpstr>
      <vt:lpstr>PowerPoint Presentation</vt:lpstr>
      <vt:lpstr>PowerPoint Presentation</vt:lpstr>
      <vt:lpstr>PowerPoint Presentation</vt:lpstr>
      <vt:lpstr>PowerPoint Presentation</vt:lpstr>
      <vt:lpstr>  Optimizing </vt:lpstr>
      <vt:lpstr>Experiment Details</vt:lpstr>
      <vt:lpstr>Data Set</vt:lpstr>
      <vt:lpstr>Environment</vt:lpstr>
      <vt:lpstr>General procedure</vt:lpstr>
      <vt:lpstr>Result  and  Conclusion</vt:lpstr>
      <vt:lpstr>Accuracy</vt:lpstr>
      <vt:lpstr>Training Accuracy</vt:lpstr>
      <vt:lpstr>Mini-batch Loss</vt:lpstr>
      <vt:lpstr>Confusion matrix</vt:lpstr>
      <vt:lpstr>Fine-tuning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OL FS</dc:creator>
  <cp:lastModifiedBy>OL FS</cp:lastModifiedBy>
  <cp:revision>26</cp:revision>
  <dcterms:created xsi:type="dcterms:W3CDTF">2021-04-28T20:39:37Z</dcterms:created>
  <dcterms:modified xsi:type="dcterms:W3CDTF">2021-04-29T16:12:15Z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